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4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A9"/>
    <a:srgbClr val="6EB273"/>
    <a:srgbClr val="53BAE9"/>
    <a:srgbClr val="8E3F09"/>
    <a:srgbClr val="EFB791"/>
    <a:srgbClr val="E48645"/>
    <a:srgbClr val="9CD0E8"/>
    <a:srgbClr val="C0DEC2"/>
    <a:srgbClr val="006808"/>
    <a:srgbClr val="F6C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8221" autoAdjust="0"/>
  </p:normalViewPr>
  <p:slideViewPr>
    <p:cSldViewPr snapToGrid="0">
      <p:cViewPr varScale="1">
        <p:scale>
          <a:sx n="10" d="100"/>
          <a:sy n="10" d="100"/>
        </p:scale>
        <p:origin x="1680" y="246"/>
      </p:cViewPr>
      <p:guideLst>
        <p:guide orient="horz" pos="13606"/>
        <p:guide pos="10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476AC-85EA-494B-8DF0-87970A57C37E}" type="datetimeFigureOut">
              <a:rPr lang="pt-BR" smtClean="0"/>
              <a:t>24/05/2025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8741C-9953-4EC9-A6CA-F50413290A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8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8741C-9953-4EC9-A6CA-F50413290AE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48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24/05/2025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84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24/05/2025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48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24/05/2025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1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24/05/2025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20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24/05/2025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97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24/05/2025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73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24/05/2025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69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24/05/2025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12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24/05/2025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09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24/05/2025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49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24/05/2025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33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8376E-7A4C-4132-AD96-697DC04794C6}" type="datetimeFigureOut">
              <a:rPr lang="pt-BR" smtClean="0"/>
              <a:t>24/05/2025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64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8886132" y="32517976"/>
            <a:ext cx="6370464" cy="4634103"/>
          </a:xfrm>
          <a:prstGeom prst="roundRect">
            <a:avLst/>
          </a:prstGeom>
          <a:solidFill>
            <a:srgbClr val="EF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2" name="Imagem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559" y="10502267"/>
            <a:ext cx="15632327" cy="1165901"/>
          </a:xfrm>
          <a:prstGeom prst="rect">
            <a:avLst/>
          </a:prstGeom>
        </p:spPr>
      </p:pic>
      <p:pic>
        <p:nvPicPr>
          <p:cNvPr id="60" name="Imagem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9" y="10522080"/>
            <a:ext cx="13756051" cy="1165901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61E7381D-10A1-4A06-945D-92CCED3237BE}"/>
              </a:ext>
            </a:extLst>
          </p:cNvPr>
          <p:cNvSpPr/>
          <p:nvPr/>
        </p:nvSpPr>
        <p:spPr>
          <a:xfrm>
            <a:off x="27234141" y="318378"/>
            <a:ext cx="3972989" cy="3896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E2BEAFB-62E7-4491-B3E3-AD6E3CBCEE40}"/>
              </a:ext>
            </a:extLst>
          </p:cNvPr>
          <p:cNvCxnSpPr>
            <a:cxnSpLocks/>
          </p:cNvCxnSpPr>
          <p:nvPr/>
        </p:nvCxnSpPr>
        <p:spPr>
          <a:xfrm>
            <a:off x="1799574" y="38330998"/>
            <a:ext cx="28800141" cy="0"/>
          </a:xfrm>
          <a:prstGeom prst="line">
            <a:avLst/>
          </a:prstGeom>
          <a:ln w="152400">
            <a:solidFill>
              <a:srgbClr val="8E3F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C1BC57E-CB2A-41EA-8485-72F54CA96F87}"/>
              </a:ext>
            </a:extLst>
          </p:cNvPr>
          <p:cNvSpPr/>
          <p:nvPr/>
        </p:nvSpPr>
        <p:spPr>
          <a:xfrm>
            <a:off x="1192136" y="21560431"/>
            <a:ext cx="13590663" cy="2570596"/>
          </a:xfrm>
          <a:prstGeom prst="roundRect">
            <a:avLst/>
          </a:prstGeom>
          <a:solidFill>
            <a:srgbClr val="EF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5B629"/>
              </a:solidFill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D2DB7A4C-5C8F-4765-8EC1-6543258B4368}"/>
              </a:ext>
            </a:extLst>
          </p:cNvPr>
          <p:cNvSpPr txBox="1"/>
          <p:nvPr/>
        </p:nvSpPr>
        <p:spPr>
          <a:xfrm>
            <a:off x="7017932" y="594582"/>
            <a:ext cx="8069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 a 15 de novembro de 2024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Brasília, Distrito Federal, Brasil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E19FED55-4EF4-C043-B612-5518CEDC2458}"/>
              </a:ext>
            </a:extLst>
          </p:cNvPr>
          <p:cNvSpPr txBox="1"/>
          <p:nvPr/>
        </p:nvSpPr>
        <p:spPr>
          <a:xfrm>
            <a:off x="1340283" y="21853987"/>
            <a:ext cx="676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Título (72 a 90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Subtítulos (72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Autores (50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1054CE0-9AE8-0D4E-AC01-92B5F005759D}"/>
              </a:ext>
            </a:extLst>
          </p:cNvPr>
          <p:cNvSpPr txBox="1"/>
          <p:nvPr/>
        </p:nvSpPr>
        <p:spPr>
          <a:xfrm>
            <a:off x="7174195" y="21231700"/>
            <a:ext cx="75181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Filiação (40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Texto (a partir de 40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Texto complementar (20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CFEACFFE-3827-F941-9E68-C166DEC0C47B}"/>
              </a:ext>
            </a:extLst>
          </p:cNvPr>
          <p:cNvSpPr txBox="1"/>
          <p:nvPr/>
        </p:nvSpPr>
        <p:spPr>
          <a:xfrm>
            <a:off x="983371" y="10487652"/>
            <a:ext cx="13698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B797A47B-8A12-1849-BAF7-00C79F5DC90F}"/>
              </a:ext>
            </a:extLst>
          </p:cNvPr>
          <p:cNvSpPr txBox="1"/>
          <p:nvPr/>
        </p:nvSpPr>
        <p:spPr>
          <a:xfrm>
            <a:off x="15601559" y="10454923"/>
            <a:ext cx="15583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37D8A17F-517B-4847-A25A-9B3028F3FAD6}"/>
              </a:ext>
            </a:extLst>
          </p:cNvPr>
          <p:cNvSpPr txBox="1"/>
          <p:nvPr/>
        </p:nvSpPr>
        <p:spPr>
          <a:xfrm>
            <a:off x="1192136" y="19881078"/>
            <a:ext cx="135001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Utilize fonte Arial ou similar sem serifa, na cor preta. Atenção ao tamanho da fonte é essencial: 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46030E12-E88E-6245-A563-B062F4546848}"/>
              </a:ext>
            </a:extLst>
          </p:cNvPr>
          <p:cNvSpPr txBox="1"/>
          <p:nvPr/>
        </p:nvSpPr>
        <p:spPr>
          <a:xfrm>
            <a:off x="1192136" y="24551497"/>
            <a:ext cx="135906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Utilize títulos claros para identificar as seções e disponha o conteúdo em colunas para melhor leitura e organização visual.  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F64A6939-B512-C44F-AEF7-8B97C65A8E66}"/>
              </a:ext>
            </a:extLst>
          </p:cNvPr>
          <p:cNvSpPr txBox="1"/>
          <p:nvPr/>
        </p:nvSpPr>
        <p:spPr>
          <a:xfrm>
            <a:off x="8946868" y="25980235"/>
            <a:ext cx="570189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Dê preferência a gráficos, figuras e esquemas em vez de blocos de texto. Quando necessários, os textos devem conter cerca de 50 palavras e ser legíveis a uma distância de aproximadamente um metro..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662A4390-9C05-754D-BC1E-5283DEBEF789}"/>
              </a:ext>
            </a:extLst>
          </p:cNvPr>
          <p:cNvSpPr txBox="1"/>
          <p:nvPr/>
        </p:nvSpPr>
        <p:spPr>
          <a:xfrm>
            <a:off x="15769659" y="12226922"/>
            <a:ext cx="154154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Utilize gráficos, figuras e textos coloridos, distribuídos de forma equilibrada ao longo do pôster. Evite o uso excessivo de cores e prefira paletas acessíveis a pessoas com daltonismo, especialmente em figuras e mapas.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C2839D99-F70F-D64D-A534-8D7916AF6A68}"/>
              </a:ext>
            </a:extLst>
          </p:cNvPr>
          <p:cNvSpPr txBox="1"/>
          <p:nvPr/>
        </p:nvSpPr>
        <p:spPr>
          <a:xfrm>
            <a:off x="15764255" y="32851936"/>
            <a:ext cx="154428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As referências bibliográficas essenciais e o arquivo digital do pôster podem ser disponibilizados em folha separada, acessível ao público, por exemplo, por meio de um QR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Antes da impressão final, revise cuidadosamente a ortografia. O design e o estilo do pôster são de livre escolha do autor, desde que respeitem as dimensões indicadas nestas orientações.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3A635708-5AF0-0041-A6A8-4D93A59B31B6}"/>
              </a:ext>
            </a:extLst>
          </p:cNvPr>
          <p:cNvSpPr txBox="1"/>
          <p:nvPr/>
        </p:nvSpPr>
        <p:spPr>
          <a:xfrm>
            <a:off x="1192136" y="40157384"/>
            <a:ext cx="192838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Adicione agradecimentos/financiamento/apoio se necessários. 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B7AEA9FF-706E-C94C-B444-C5B7CD66C6F6}"/>
              </a:ext>
            </a:extLst>
          </p:cNvPr>
          <p:cNvSpPr txBox="1"/>
          <p:nvPr/>
        </p:nvSpPr>
        <p:spPr>
          <a:xfrm>
            <a:off x="1239088" y="38753289"/>
            <a:ext cx="6149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6AEDAA8B-51BA-9942-AC95-11608500AA58}"/>
              </a:ext>
            </a:extLst>
          </p:cNvPr>
          <p:cNvSpPr txBox="1"/>
          <p:nvPr/>
        </p:nvSpPr>
        <p:spPr>
          <a:xfrm rot="16200000">
            <a:off x="-1746303" y="31323883"/>
            <a:ext cx="545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120 cm</a:t>
            </a:r>
            <a:endParaRPr lang="pt-B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24829799" y="608103"/>
            <a:ext cx="0" cy="21232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46C50B55-5EF5-DD41-9148-6E8201F2FCB0}"/>
              </a:ext>
            </a:extLst>
          </p:cNvPr>
          <p:cNvSpPr txBox="1"/>
          <p:nvPr/>
        </p:nvSpPr>
        <p:spPr>
          <a:xfrm>
            <a:off x="983371" y="12091609"/>
            <a:ext cx="1387170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Orientações para o pôster -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Não há um modelo fixo para o pôster do evento. Este arquivo serve apenas como sugestão e exemplo de formatação. Organize as informações de forma visualmente clara e atrativa; Estruture o conteúdo com os seguintes tópicos: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Conclusão;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Dê ênfase aos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e às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implicações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do estudo, evitando detalhar excessivamente os métodos; Sempre que possível,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priorize elementos visuais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como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tabelas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fluxogramas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em vez de blocos extensos de texto.</a:t>
            </a:r>
          </a:p>
        </p:txBody>
      </p:sp>
      <p:pic>
        <p:nvPicPr>
          <p:cNvPr id="62" name="Imagem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8" y="18402536"/>
            <a:ext cx="13871703" cy="1165901"/>
          </a:xfrm>
          <a:prstGeom prst="rect">
            <a:avLst/>
          </a:prstGeom>
        </p:spPr>
      </p:pic>
      <p:sp>
        <p:nvSpPr>
          <p:cNvPr id="64" name="CaixaDeTexto 63">
            <a:extLst>
              <a:ext uri="{FF2B5EF4-FFF2-40B4-BE49-F238E27FC236}">
                <a16:creationId xmlns:a16="http://schemas.microsoft.com/office/drawing/2014/main" id="{CFEACFFE-3827-F941-9E68-C166DEC0C47B}"/>
              </a:ext>
            </a:extLst>
          </p:cNvPr>
          <p:cNvSpPr txBox="1"/>
          <p:nvPr/>
        </p:nvSpPr>
        <p:spPr>
          <a:xfrm>
            <a:off x="777059" y="18376580"/>
            <a:ext cx="138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pic>
        <p:nvPicPr>
          <p:cNvPr id="90" name="Imagem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252" y="31263745"/>
            <a:ext cx="15632327" cy="1165901"/>
          </a:xfrm>
          <a:prstGeom prst="rect">
            <a:avLst/>
          </a:prstGeom>
        </p:spPr>
      </p:pic>
      <p:sp>
        <p:nvSpPr>
          <p:cNvPr id="91" name="CaixaDeTexto 90">
            <a:extLst>
              <a:ext uri="{FF2B5EF4-FFF2-40B4-BE49-F238E27FC236}">
                <a16:creationId xmlns:a16="http://schemas.microsoft.com/office/drawing/2014/main" id="{B797A47B-8A12-1849-BAF7-00C79F5DC90F}"/>
              </a:ext>
            </a:extLst>
          </p:cNvPr>
          <p:cNvSpPr txBox="1"/>
          <p:nvPr/>
        </p:nvSpPr>
        <p:spPr>
          <a:xfrm>
            <a:off x="15943433" y="31225645"/>
            <a:ext cx="15453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3" b="26878"/>
          <a:stretch/>
        </p:blipFill>
        <p:spPr>
          <a:xfrm>
            <a:off x="23793021" y="39302063"/>
            <a:ext cx="7110840" cy="2857500"/>
          </a:xfrm>
          <a:prstGeom prst="rect">
            <a:avLst/>
          </a:prstGeom>
        </p:spPr>
      </p:pic>
      <p:sp>
        <p:nvSpPr>
          <p:cNvPr id="95" name="CaixaDeTexto 94">
            <a:extLst>
              <a:ext uri="{FF2B5EF4-FFF2-40B4-BE49-F238E27FC236}">
                <a16:creationId xmlns:a16="http://schemas.microsoft.com/office/drawing/2014/main" id="{13A89775-2A52-4E42-99EC-1CB311A7A5C4}"/>
              </a:ext>
            </a:extLst>
          </p:cNvPr>
          <p:cNvSpPr txBox="1"/>
          <p:nvPr/>
        </p:nvSpPr>
        <p:spPr>
          <a:xfrm>
            <a:off x="16199643" y="22477758"/>
            <a:ext cx="7262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75°CNBot e 39ª.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RNBot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Anacardium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occidentale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L.</a:t>
            </a:r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36FA9B-73A7-2EAA-1A8F-8D85E0C03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429" y="39402808"/>
            <a:ext cx="2876558" cy="318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E4639D3-7908-27F1-6C6C-9DCA7DE0670D}"/>
              </a:ext>
            </a:extLst>
          </p:cNvPr>
          <p:cNvSpPr txBox="1"/>
          <p:nvPr/>
        </p:nvSpPr>
        <p:spPr>
          <a:xfrm>
            <a:off x="20724335" y="38639681"/>
            <a:ext cx="2808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PROMOÇÃO</a:t>
            </a:r>
            <a:endParaRPr lang="pt-BR" sz="280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1D8CF4-1F9D-EB22-3CC5-63FEA61252CA}"/>
              </a:ext>
            </a:extLst>
          </p:cNvPr>
          <p:cNvSpPr txBox="1"/>
          <p:nvPr/>
        </p:nvSpPr>
        <p:spPr>
          <a:xfrm>
            <a:off x="25900847" y="38645124"/>
            <a:ext cx="3327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99AA481-EFBA-4CBE-A1C9-9B7CC241D06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5" b="-4"/>
          <a:stretch/>
        </p:blipFill>
        <p:spPr bwMode="auto">
          <a:xfrm>
            <a:off x="15704028" y="23284371"/>
            <a:ext cx="7152944" cy="6247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aixaDeTexto 3">
            <a:extLst>
              <a:ext uri="{FF2B5EF4-FFF2-40B4-BE49-F238E27FC236}">
                <a16:creationId xmlns:a16="http://schemas.microsoft.com/office/drawing/2014/main" id="{574DF193-917D-4B65-BDB9-40A806F3A3ED}"/>
              </a:ext>
            </a:extLst>
          </p:cNvPr>
          <p:cNvSpPr txBox="1"/>
          <p:nvPr/>
        </p:nvSpPr>
        <p:spPr>
          <a:xfrm>
            <a:off x="16094351" y="29500983"/>
            <a:ext cx="7484342" cy="20358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3.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Análise dos componentes principais (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PCoA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para caracteres foliar de seis populações nativas de </a:t>
            </a:r>
            <a:r>
              <a:rPr lang="pt-BR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Anacardium</a:t>
            </a:r>
            <a:r>
              <a:rPr lang="pt-BR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occidentale</a:t>
            </a:r>
            <a:r>
              <a:rPr lang="pt-BR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L. Pontos pretos: 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ecótipo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cerrado (Campo Maior, José de Freitas e Parque Nacional de Sete Cidades). Pontos vermelhos: restinga (Barrinha, Ilha das Canárias e 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Labino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 descr="Responsive image">
            <a:extLst>
              <a:ext uri="{FF2B5EF4-FFF2-40B4-BE49-F238E27FC236}">
                <a16:creationId xmlns:a16="http://schemas.microsoft.com/office/drawing/2014/main" id="{6E558388-DB78-F5BE-E0C7-19E0D24AE670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24"/>
          <a:stretch/>
        </p:blipFill>
        <p:spPr bwMode="auto">
          <a:xfrm>
            <a:off x="23638902" y="22937895"/>
            <a:ext cx="7724002" cy="4482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82B6A7C-0BD5-7618-0A1D-B032726DBB3F}"/>
              </a:ext>
            </a:extLst>
          </p:cNvPr>
          <p:cNvSpPr txBox="1"/>
          <p:nvPr/>
        </p:nvSpPr>
        <p:spPr>
          <a:xfrm>
            <a:off x="23912237" y="27404481"/>
            <a:ext cx="7484342" cy="2959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4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Análise de agrupamento pelo programa </a:t>
            </a:r>
            <a:r>
              <a:rPr lang="pt-B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Structure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A) Número de grupos com mais verossimilhança (K = 2), calculado pelo método ∆K de acordo com </a:t>
            </a:r>
            <a:r>
              <a:rPr lang="pt-B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Evanno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(2005). B) Distribuição dos 93 genótipos de </a:t>
            </a:r>
            <a:r>
              <a:rPr lang="pt-BR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Anacardium</a:t>
            </a:r>
            <a:r>
              <a:rPr lang="pt-BR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occidentale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L. 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números de abaixo indicam as populações geográficas- 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ecótipo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restinga: Barrinha-PI (1), Ilha das 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Canárias-MA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(2) e 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Labino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-PI (3); populações de cerrado: Campo Maior-PI (4), José de Freitas-PI (5) e Parque Nacional de Sete Cidade-PI (6).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0B1E66E-6586-EAE0-51C4-B75663E807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1"/>
          <a:stretch/>
        </p:blipFill>
        <p:spPr>
          <a:xfrm>
            <a:off x="24209649" y="15350980"/>
            <a:ext cx="6166335" cy="70517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320A1BEB-80D4-7250-43AB-0EB1ED9E506F}"/>
              </a:ext>
            </a:extLst>
          </p:cNvPr>
          <p:cNvSpPr txBox="1"/>
          <p:nvPr/>
        </p:nvSpPr>
        <p:spPr>
          <a:xfrm>
            <a:off x="23912237" y="22534303"/>
            <a:ext cx="69916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Anacardium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occidentale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L.(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cajuí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): fruto. </a:t>
            </a:r>
            <a:r>
              <a:rPr kumimoji="0"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Foto: Farias (2019)</a:t>
            </a:r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106FDB65-3B2E-3933-915A-D809B42BB4A2}"/>
              </a:ext>
            </a:extLst>
          </p:cNvPr>
          <p:cNvCxnSpPr>
            <a:cxnSpLocks/>
          </p:cNvCxnSpPr>
          <p:nvPr/>
        </p:nvCxnSpPr>
        <p:spPr>
          <a:xfrm>
            <a:off x="1486200" y="26878302"/>
            <a:ext cx="85546" cy="8663581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3F8522F8-4597-6853-C653-3AF6719DA4D3}"/>
              </a:ext>
            </a:extLst>
          </p:cNvPr>
          <p:cNvCxnSpPr>
            <a:cxnSpLocks/>
          </p:cNvCxnSpPr>
          <p:nvPr/>
        </p:nvCxnSpPr>
        <p:spPr>
          <a:xfrm>
            <a:off x="1799574" y="35588677"/>
            <a:ext cx="6450636" cy="0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BB04AE2-443E-037C-0CA8-199B7773B64F}"/>
              </a:ext>
            </a:extLst>
          </p:cNvPr>
          <p:cNvSpPr txBox="1"/>
          <p:nvPr/>
        </p:nvSpPr>
        <p:spPr>
          <a:xfrm>
            <a:off x="9355691" y="33251931"/>
            <a:ext cx="54509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pt-BR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TENÇÃO ÀS MEDIDAS DO PÔSTER!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D4958ECB-4316-F44E-522B-A5D8BD89A769}"/>
              </a:ext>
            </a:extLst>
          </p:cNvPr>
          <p:cNvSpPr txBox="1"/>
          <p:nvPr/>
        </p:nvSpPr>
        <p:spPr>
          <a:xfrm>
            <a:off x="1632979" y="35949009"/>
            <a:ext cx="545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90 cm</a:t>
            </a:r>
            <a:endParaRPr lang="pt-B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63A456A4-670C-F1DB-65C7-434DFF408A0B}"/>
              </a:ext>
            </a:extLst>
          </p:cNvPr>
          <p:cNvSpPr/>
          <p:nvPr/>
        </p:nvSpPr>
        <p:spPr>
          <a:xfrm>
            <a:off x="27234141" y="318378"/>
            <a:ext cx="3972989" cy="3896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403EE4C-1CA5-BC11-AC66-80215AB3BD79}"/>
              </a:ext>
            </a:extLst>
          </p:cNvPr>
          <p:cNvSpPr txBox="1"/>
          <p:nvPr/>
        </p:nvSpPr>
        <p:spPr>
          <a:xfrm>
            <a:off x="7017932" y="594582"/>
            <a:ext cx="8069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 a 15 de novembro de 2024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Brasília, Distrito Federal, Brasil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CF6952A-22FA-54FE-2238-3A975DAF8E39}"/>
              </a:ext>
            </a:extLst>
          </p:cNvPr>
          <p:cNvSpPr txBox="1"/>
          <p:nvPr/>
        </p:nvSpPr>
        <p:spPr>
          <a:xfrm>
            <a:off x="6515856" y="7042624"/>
            <a:ext cx="19402425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Andrade, Ivanilza M.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 *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; Barreto, Nadine, T.R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; Amaral, J.P.R.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C4D5AE5-78AF-088D-CAB2-28019113238A}"/>
              </a:ext>
            </a:extLst>
          </p:cNvPr>
          <p:cNvSpPr txBox="1"/>
          <p:nvPr/>
        </p:nvSpPr>
        <p:spPr>
          <a:xfrm>
            <a:off x="1593783" y="4163822"/>
            <a:ext cx="300977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MODELO DE PÔSTER PARA O 75° </a:t>
            </a:r>
            <a:r>
              <a:rPr lang="pt-BR" sz="8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CONGRESSO</a:t>
            </a:r>
            <a:r>
              <a:rPr 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 NACIONAL DE BOTÂNICA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6BD261D-8A11-ADFB-00F0-00283490BDC8}"/>
              </a:ext>
            </a:extLst>
          </p:cNvPr>
          <p:cNvSpPr txBox="1"/>
          <p:nvPr/>
        </p:nvSpPr>
        <p:spPr>
          <a:xfrm>
            <a:off x="2058159" y="8145032"/>
            <a:ext cx="2831782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Programa de Pós Graduação em Biotecnologia, Universidade Federal Delta do Parnaíba; </a:t>
            </a:r>
          </a:p>
          <a:p>
            <a:pPr algn="ctr"/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Programa de Licenciatura em Biologia, Universidade Federal Delta do Parnaíba; </a:t>
            </a:r>
          </a:p>
          <a:p>
            <a:pPr algn="ctr"/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★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cnbot75@gmail.com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4B7ACF25-BF47-F10A-6009-D3CA31EA0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00000" cy="3383354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A6452E99-66F9-DF33-303B-588E0A1601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1" y="-144787"/>
            <a:ext cx="4279693" cy="4279693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BEDEF08D-E896-78FC-0FAA-D2821A1F9EB2}"/>
              </a:ext>
            </a:extLst>
          </p:cNvPr>
          <p:cNvSpPr txBox="1"/>
          <p:nvPr/>
        </p:nvSpPr>
        <p:spPr>
          <a:xfrm>
            <a:off x="-1743855" y="270938"/>
            <a:ext cx="270833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0" b="1" dirty="0">
                <a:latin typeface="Arial" pitchFamily="34" charset="0"/>
                <a:cs typeface="Arial" pitchFamily="34" charset="0"/>
              </a:rPr>
              <a:t>75° Congresso Nacional de Botânica </a:t>
            </a:r>
          </a:p>
          <a:p>
            <a:pPr algn="r"/>
            <a:r>
              <a:rPr lang="pt-BR" sz="9000" b="1" dirty="0">
                <a:latin typeface="Arial" pitchFamily="34" charset="0"/>
                <a:cs typeface="Arial" pitchFamily="34" charset="0"/>
              </a:rPr>
              <a:t>39ª Reunião Nordestina de Botânica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E2AF29E-5055-ACC7-6484-C7DBF20F8E29}"/>
              </a:ext>
            </a:extLst>
          </p:cNvPr>
          <p:cNvSpPr txBox="1"/>
          <p:nvPr/>
        </p:nvSpPr>
        <p:spPr>
          <a:xfrm>
            <a:off x="24015807" y="1024608"/>
            <a:ext cx="8187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latin typeface="Arial" pitchFamily="34" charset="0"/>
                <a:cs typeface="Arial" pitchFamily="34" charset="0"/>
              </a:rPr>
              <a:t>09 a 16 de agosto de 2025</a:t>
            </a:r>
          </a:p>
          <a:p>
            <a:pPr algn="r"/>
            <a:r>
              <a:rPr lang="pt-BR" sz="4000" dirty="0">
                <a:latin typeface="Arial" pitchFamily="34" charset="0"/>
                <a:cs typeface="Arial" pitchFamily="34" charset="0"/>
              </a:rPr>
              <a:t>Parnaíba - Piauí - Brasil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155E40E9-E61D-85AD-C3A9-E09FB3EBC451}"/>
              </a:ext>
            </a:extLst>
          </p:cNvPr>
          <p:cNvCxnSpPr>
            <a:cxnSpLocks/>
          </p:cNvCxnSpPr>
          <p:nvPr/>
        </p:nvCxnSpPr>
        <p:spPr>
          <a:xfrm>
            <a:off x="25568083" y="496611"/>
            <a:ext cx="0" cy="25386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m 47" descr="Frutas em galho de árvore&#10;&#10;O conteúdo gerado por IA pode estar incorreto.">
            <a:extLst>
              <a:ext uri="{FF2B5EF4-FFF2-40B4-BE49-F238E27FC236}">
                <a16:creationId xmlns:a16="http://schemas.microsoft.com/office/drawing/2014/main" id="{04F1CBB6-CA69-2C05-33CB-C325D6DB9F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99643" y="15339044"/>
            <a:ext cx="7051738" cy="7051738"/>
          </a:xfrm>
          <a:prstGeom prst="rect">
            <a:avLst/>
          </a:prstGeom>
        </p:spPr>
      </p:pic>
      <p:graphicFrame>
        <p:nvGraphicFramePr>
          <p:cNvPr id="49" name="Objeto 48">
            <a:extLst>
              <a:ext uri="{FF2B5EF4-FFF2-40B4-BE49-F238E27FC236}">
                <a16:creationId xmlns:a16="http://schemas.microsoft.com/office/drawing/2014/main" id="{DCC16F6D-9FA2-2096-C250-D1B278AA7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657446"/>
              </p:ext>
            </p:extLst>
          </p:nvPr>
        </p:nvGraphicFramePr>
        <p:xfrm>
          <a:off x="1847729" y="26912779"/>
          <a:ext cx="6357022" cy="8477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24297944" imgH="32403696" progId="Acrobat.Document.DC">
                  <p:embed/>
                </p:oleObj>
              </mc:Choice>
              <mc:Fallback>
                <p:oleObj name="Acrobat Document" r:id="rId11" imgW="24297944" imgH="324036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47729" y="26912779"/>
                        <a:ext cx="6357022" cy="8477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413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1245</TotalTime>
  <Words>644</Words>
  <Application>Microsoft Office PowerPoint</Application>
  <PresentationFormat>Personalizar</PresentationFormat>
  <Paragraphs>44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Tema do Office</vt:lpstr>
      <vt:lpstr>Acrobat Document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Marina Vendramini</dc:creator>
  <cp:lastModifiedBy>ivanilza andrade</cp:lastModifiedBy>
  <cp:revision>82</cp:revision>
  <dcterms:created xsi:type="dcterms:W3CDTF">2024-07-31T01:14:30Z</dcterms:created>
  <dcterms:modified xsi:type="dcterms:W3CDTF">2025-05-24T16:05:34Z</dcterms:modified>
</cp:coreProperties>
</file>